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331" r:id="rId2"/>
    <p:sldId id="332" r:id="rId3"/>
    <p:sldId id="340" r:id="rId4"/>
    <p:sldId id="341" r:id="rId5"/>
    <p:sldId id="342" r:id="rId6"/>
    <p:sldId id="333" r:id="rId7"/>
    <p:sldId id="343" r:id="rId8"/>
    <p:sldId id="334" r:id="rId9"/>
    <p:sldId id="344" r:id="rId10"/>
    <p:sldId id="335" r:id="rId11"/>
    <p:sldId id="338" r:id="rId12"/>
    <p:sldId id="336" r:id="rId13"/>
    <p:sldId id="318" r:id="rId14"/>
    <p:sldId id="339"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29-11-2021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11/29/2021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11/29/2021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27/02%20BDEF%20Code.t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27/03%20Behavior%20Pool%20logic.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4.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27/01%20Class%20Pool%20Code.txt"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27</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Create of </a:t>
            </a:r>
            <a:r>
              <a:rPr lang="en-US" dirty="0" smtClean="0">
                <a:latin typeface="Cooper Black" panose="0208090404030B020404" pitchFamily="18" charset="0"/>
              </a:rPr>
              <a:t>Behavior </a:t>
            </a:r>
            <a:r>
              <a:rPr lang="en-US" dirty="0">
                <a:latin typeface="Cooper Black" panose="0208090404030B020404" pitchFamily="18" charset="0"/>
              </a:rPr>
              <a:t>Definition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65820" y="1274274"/>
            <a:ext cx="5425967" cy="3738902"/>
          </a:xfrm>
          <a:prstGeom prst="rect">
            <a:avLst/>
          </a:prstGeom>
          <a:solidFill>
            <a:schemeClr val="tx2">
              <a:lumMod val="60000"/>
              <a:lumOff val="40000"/>
            </a:schemeClr>
          </a:solidFill>
          <a:ln>
            <a:solidFill>
              <a:schemeClr val="tx2"/>
            </a:solidFill>
          </a:ln>
        </p:spPr>
      </p:pic>
      <p:pic>
        <p:nvPicPr>
          <p:cNvPr id="3" name="Picture 2"/>
          <p:cNvPicPr>
            <a:picLocks noChangeAspect="1"/>
          </p:cNvPicPr>
          <p:nvPr/>
        </p:nvPicPr>
        <p:blipFill rotWithShape="1">
          <a:blip r:embed="rId4"/>
          <a:srcRect b="1361"/>
          <a:stretch/>
        </p:blipFill>
        <p:spPr>
          <a:xfrm>
            <a:off x="7120255" y="1052736"/>
            <a:ext cx="4672814" cy="4176464"/>
          </a:xfrm>
          <a:prstGeom prst="rect">
            <a:avLst/>
          </a:prstGeom>
        </p:spPr>
      </p:pic>
      <p:sp>
        <p:nvSpPr>
          <p:cNvPr id="6" name="Chevron 5"/>
          <p:cNvSpPr/>
          <p:nvPr/>
        </p:nvSpPr>
        <p:spPr>
          <a:xfrm>
            <a:off x="6382444" y="2564904"/>
            <a:ext cx="648072" cy="648072"/>
          </a:xfrm>
          <a:prstGeom prst="chevron">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074077332"/>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a:t>
            </a:r>
            <a:r>
              <a:rPr lang="en-US" dirty="0" smtClean="0">
                <a:latin typeface="Cooper Black" panose="0208090404030B020404" pitchFamily="18" charset="0"/>
              </a:rPr>
              <a:t>Behavior </a:t>
            </a:r>
            <a:r>
              <a:rPr lang="en-US" dirty="0">
                <a:latin typeface="Cooper Black" panose="0208090404030B020404" pitchFamily="18" charset="0"/>
              </a:rPr>
              <a:t>Definition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997760"/>
            <a:ext cx="5304762" cy="3752381"/>
          </a:xfrm>
          <a:prstGeom prst="rect">
            <a:avLst/>
          </a:prstGeom>
        </p:spPr>
      </p:pic>
      <p:cxnSp>
        <p:nvCxnSpPr>
          <p:cNvPr id="8" name="Straight Connector 7"/>
          <p:cNvCxnSpPr/>
          <p:nvPr/>
        </p:nvCxnSpPr>
        <p:spPr>
          <a:xfrm>
            <a:off x="741093" y="547287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6716DAAA-7009-4BFA-9313-18DA80509E40}"/>
              </a:ext>
            </a:extLst>
          </p:cNvPr>
          <p:cNvSpPr txBox="1"/>
          <p:nvPr/>
        </p:nvSpPr>
        <p:spPr>
          <a:xfrm>
            <a:off x="741093" y="550794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smtClean="0">
                <a:hlinkClick r:id="rId4"/>
              </a:rPr>
              <a:t>Behavior </a:t>
            </a:r>
            <a:r>
              <a:rPr lang="en-US" sz="1800" dirty="0">
                <a:hlinkClick r:id="rId4"/>
              </a:rPr>
              <a:t>Definition  Code</a:t>
            </a:r>
            <a:endParaRPr lang="en-US" sz="1800" dirty="0"/>
          </a:p>
        </p:txBody>
      </p:sp>
      <p:sp>
        <p:nvSpPr>
          <p:cNvPr id="10" name="TextBox 9">
            <a:extLst>
              <a:ext uri="{FF2B5EF4-FFF2-40B4-BE49-F238E27FC236}">
                <a16:creationId xmlns="" xmlns:a16="http://schemas.microsoft.com/office/drawing/2014/main" id="{0ED6B133-127C-45F7-A6F7-791D612BB43A}"/>
              </a:ext>
            </a:extLst>
          </p:cNvPr>
          <p:cNvSpPr txBox="1"/>
          <p:nvPr/>
        </p:nvSpPr>
        <p:spPr>
          <a:xfrm>
            <a:off x="741093" y="500240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9652486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smtClean="0">
                <a:latin typeface="Cooper Black" panose="0208090404030B020404" pitchFamily="18" charset="0"/>
              </a:rPr>
              <a:t>Behavior </a:t>
            </a:r>
            <a:r>
              <a:rPr lang="en-US" dirty="0">
                <a:latin typeface="Cooper Black" panose="0208090404030B020404" pitchFamily="18" charset="0"/>
              </a:rPr>
              <a:t>Pool Logic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887528"/>
            <a:ext cx="6371429" cy="4771429"/>
          </a:xfrm>
          <a:prstGeom prst="rect">
            <a:avLst/>
          </a:prstGeom>
        </p:spPr>
      </p:pic>
      <p:cxnSp>
        <p:nvCxnSpPr>
          <p:cNvPr id="8" name="Straight Connector 7"/>
          <p:cNvCxnSpPr/>
          <p:nvPr/>
        </p:nvCxnSpPr>
        <p:spPr>
          <a:xfrm>
            <a:off x="6933781" y="511283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6716DAAA-7009-4BFA-9313-18DA80509E40}"/>
              </a:ext>
            </a:extLst>
          </p:cNvPr>
          <p:cNvSpPr txBox="1"/>
          <p:nvPr/>
        </p:nvSpPr>
        <p:spPr>
          <a:xfrm>
            <a:off x="6933781" y="514790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smtClean="0">
                <a:hlinkClick r:id="rId4"/>
              </a:rPr>
              <a:t>Behavior </a:t>
            </a:r>
            <a:r>
              <a:rPr lang="en-US" sz="1800" dirty="0">
                <a:hlinkClick r:id="rId4"/>
              </a:rPr>
              <a:t>Pool Logic</a:t>
            </a:r>
            <a:endParaRPr lang="en-US" sz="1800" dirty="0"/>
          </a:p>
        </p:txBody>
      </p:sp>
      <p:sp>
        <p:nvSpPr>
          <p:cNvPr id="10" name="TextBox 9">
            <a:extLst>
              <a:ext uri="{FF2B5EF4-FFF2-40B4-BE49-F238E27FC236}">
                <a16:creationId xmlns="" xmlns:a16="http://schemas.microsoft.com/office/drawing/2014/main" id="{0ED6B133-127C-45F7-A6F7-791D612BB43A}"/>
              </a:ext>
            </a:extLst>
          </p:cNvPr>
          <p:cNvSpPr txBox="1"/>
          <p:nvPr/>
        </p:nvSpPr>
        <p:spPr>
          <a:xfrm>
            <a:off x="6933781" y="464236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244243268"/>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006180" y="2996952"/>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2</a:t>
            </a:r>
            <a:r>
              <a:rPr lang="en-IN" sz="4800" b="1" spc="100" noProof="0" dirty="0">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3554260268"/>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27</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 xmlns:a16="http://schemas.microsoft.com/office/drawing/2014/main" id="{1E8BD2BC-59B0-4D30-97AE-9B4A2D8F7B41}"/>
              </a:ext>
            </a:extLst>
          </p:cNvPr>
          <p:cNvSpPr txBox="1"/>
          <p:nvPr/>
        </p:nvSpPr>
        <p:spPr>
          <a:xfrm>
            <a:off x="737190" y="986357"/>
            <a:ext cx="7962085" cy="3477619"/>
          </a:xfrm>
          <a:prstGeom prst="rect">
            <a:avLst/>
          </a:prstGeom>
          <a:noFill/>
        </p:spPr>
        <p:txBody>
          <a:bodyPr wrap="square" rtlCol="0">
            <a:spAutoFit/>
          </a:bodyPr>
          <a:lstStyle/>
          <a:p>
            <a:pPr marL="133234" indent="-285664">
              <a:buFont typeface="Arial" panose="020B0604020202020204" pitchFamily="34" charset="0"/>
              <a:buChar char="•"/>
            </a:pPr>
            <a:r>
              <a:rPr lang="en-IN" sz="1999" dirty="0">
                <a:solidFill>
                  <a:schemeClr val="bg1"/>
                </a:solidFill>
              </a:rPr>
              <a:t>Local Types/Classes in ABAP with Global Classes</a:t>
            </a:r>
          </a:p>
          <a:p>
            <a:pPr marL="133234" indent="-285664">
              <a:buFont typeface="Arial" panose="020B0604020202020204" pitchFamily="34" charset="0"/>
              <a:buChar char="•"/>
            </a:pPr>
            <a:r>
              <a:rPr lang="en-IN" sz="1999" dirty="0">
                <a:solidFill>
                  <a:schemeClr val="bg1"/>
                </a:solidFill>
              </a:rPr>
              <a:t>Implementing Class Pool Concept</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Behavior Definition Introduction</a:t>
            </a:r>
          </a:p>
          <a:p>
            <a:pPr marL="342900" indent="-342900">
              <a:buFont typeface="Arial" panose="020B0604020202020204" pitchFamily="34" charset="0"/>
              <a:buChar char="•"/>
            </a:pPr>
            <a:r>
              <a:rPr lang="en-US" sz="2000" dirty="0">
                <a:solidFill>
                  <a:schemeClr val="bg1"/>
                </a:solidFill>
              </a:rPr>
              <a:t>Create Behavior Definition</a:t>
            </a:r>
          </a:p>
          <a:p>
            <a:pPr marL="342900" indent="-342900">
              <a:buFont typeface="Arial" panose="020B0604020202020204" pitchFamily="34" charset="0"/>
              <a:buChar char="•"/>
            </a:pPr>
            <a:r>
              <a:rPr lang="en-US" sz="2000" dirty="0">
                <a:solidFill>
                  <a:schemeClr val="bg1"/>
                </a:solidFill>
              </a:rPr>
              <a:t>Create Behavior implementation for Unmanaged Scenario</a:t>
            </a:r>
          </a:p>
          <a:p>
            <a:pPr marL="342900" indent="-342900">
              <a:buFont typeface="Arial" panose="020B0604020202020204" pitchFamily="34" charset="0"/>
              <a:buChar char="•"/>
            </a:pPr>
            <a:r>
              <a:rPr lang="en-US" sz="2000" dirty="0">
                <a:solidFill>
                  <a:schemeClr val="bg1"/>
                </a:solidFill>
              </a:rPr>
              <a:t>Implementing Create, Update and Delete</a:t>
            </a:r>
          </a:p>
          <a:p>
            <a:pPr marL="342900" indent="-342900">
              <a:buFont typeface="Arial" panose="020B0604020202020204" pitchFamily="34" charset="0"/>
              <a:buChar char="•"/>
            </a:pPr>
            <a:r>
              <a:rPr lang="en-US" sz="2000" dirty="0">
                <a:solidFill>
                  <a:schemeClr val="bg1"/>
                </a:solidFill>
              </a:rPr>
              <a:t>Make field read only</a:t>
            </a:r>
          </a:p>
          <a:p>
            <a:pPr marL="342900" indent="-342900">
              <a:buFont typeface="Arial" panose="020B0604020202020204" pitchFamily="34" charset="0"/>
              <a:buChar char="•"/>
            </a:pPr>
            <a:r>
              <a:rPr lang="en-US" sz="2000" dirty="0">
                <a:solidFill>
                  <a:schemeClr val="bg1"/>
                </a:solidFill>
              </a:rPr>
              <a:t>Making field Mandatory</a:t>
            </a:r>
          </a:p>
          <a:p>
            <a:pPr marL="342900" indent="-342900">
              <a:buFont typeface="Arial" panose="020B0604020202020204" pitchFamily="34" charset="0"/>
              <a:buChar char="•"/>
            </a:pPr>
            <a:r>
              <a:rPr lang="en-US" sz="2000" dirty="0">
                <a:solidFill>
                  <a:schemeClr val="bg1"/>
                </a:solidFill>
              </a:rPr>
              <a:t>Add validation to the code</a:t>
            </a:r>
          </a:p>
          <a:p>
            <a:pPr marL="342900" indent="-342900">
              <a:buFont typeface="Arial" panose="020B0604020202020204" pitchFamily="34" charset="0"/>
              <a:buChar char="•"/>
            </a:pPr>
            <a:r>
              <a:rPr lang="en-US" sz="2000" dirty="0">
                <a:solidFill>
                  <a:schemeClr val="bg1"/>
                </a:solidFill>
              </a:rPr>
              <a:t>Implement Actions - set_status_booked</a:t>
            </a:r>
          </a:p>
          <a:p>
            <a:pPr marL="742727" lvl="1" indent="-285664">
              <a:buFont typeface="Arial" panose="020B0604020202020204" pitchFamily="34" charset="0"/>
              <a:buChar char="•"/>
            </a:pPr>
            <a:endParaRPr lang="en-IN" sz="2000" dirty="0">
              <a:solidFill>
                <a:schemeClr val="bg1"/>
              </a:solidFill>
            </a:endParaRPr>
          </a:p>
        </p:txBody>
      </p:sp>
    </p:spTree>
    <p:extLst>
      <p:ext uri="{BB962C8B-B14F-4D97-AF65-F5344CB8AC3E}">
        <p14:creationId xmlns:p14="http://schemas.microsoft.com/office/powerpoint/2010/main" val="378864742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410735" y="188640"/>
            <a:ext cx="10969943" cy="711081"/>
          </a:xfrm>
        </p:spPr>
        <p:txBody>
          <a:bodyPr>
            <a:noAutofit/>
          </a:bodyPr>
          <a:lstStyle/>
          <a:p>
            <a:r>
              <a:rPr lang="en-US" sz="3200" dirty="0">
                <a:latin typeface="Cooper Black" panose="0208090404030B020404" pitchFamily="18" charset="0"/>
              </a:rPr>
              <a:t>Local Types/Classes in ABAP with Global Classes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 xmlns:a16="http://schemas.microsoft.com/office/drawing/2014/main" id="{37CE849F-BD64-4DB2-9A0C-B8566C657077}"/>
              </a:ext>
            </a:extLst>
          </p:cNvPr>
          <p:cNvSpPr txBox="1"/>
          <p:nvPr/>
        </p:nvSpPr>
        <p:spPr>
          <a:xfrm>
            <a:off x="410735" y="896527"/>
            <a:ext cx="11142163" cy="3785652"/>
          </a:xfrm>
          <a:prstGeom prst="rect">
            <a:avLst/>
          </a:prstGeom>
          <a:noFill/>
        </p:spPr>
        <p:txBody>
          <a:bodyPr wrap="square" rtlCol="0">
            <a:spAutoFit/>
          </a:bodyPr>
          <a:lstStyle/>
          <a:p>
            <a:r>
              <a:rPr lang="en-US" sz="2000" dirty="0"/>
              <a:t>Local Types for Global Classes -  Within class pools, as in virtually any other ABAP program, data types, local interfaces, and local classes can be defined to ensure a better structure of the implementation of the global class.</a:t>
            </a:r>
          </a:p>
          <a:p>
            <a:pPr marL="457200" indent="-457200">
              <a:buAutoNum type="arabicPeriod"/>
            </a:pPr>
            <a:endParaRPr lang="en-US" sz="2000" dirty="0"/>
          </a:p>
          <a:p>
            <a:pPr marL="457200" indent="-457200">
              <a:buAutoNum type="arabicPeriod"/>
            </a:pPr>
            <a:r>
              <a:rPr lang="en-US" sz="2000" dirty="0"/>
              <a:t>More number of classes will cause confusion and over-modularization increase the complexity of our design</a:t>
            </a:r>
          </a:p>
          <a:p>
            <a:pPr marL="457200" indent="-457200">
              <a:buAutoNum type="arabicPeriod"/>
            </a:pPr>
            <a:r>
              <a:rPr lang="en-US" sz="2000" dirty="0"/>
              <a:t>More number of global classes, will increase the chance of our code being exposed to reports/classes which we may want to use only a private</a:t>
            </a:r>
          </a:p>
          <a:p>
            <a:pPr marL="457200" indent="-457200" algn="just">
              <a:buAutoNum type="arabicPeriod"/>
            </a:pPr>
            <a:r>
              <a:rPr lang="en-US" sz="2000" dirty="0"/>
              <a:t>Allow a modularized way of designing app but still keeping our code in a single contain, a good balance between number of classes v.s modularization.</a:t>
            </a:r>
          </a:p>
          <a:p>
            <a:pPr marL="457200" indent="-457200">
              <a:buAutoNum type="arabicPeriod"/>
            </a:pPr>
            <a:r>
              <a:rPr lang="en-US" sz="2000" dirty="0"/>
              <a:t>At times we need so many classes for different purpose with very limited no of methods. 2 meh. + 20 classes, Create a class pool would be a good options.</a:t>
            </a:r>
            <a:endParaRPr lang="en-IN" sz="2000" dirty="0"/>
          </a:p>
        </p:txBody>
      </p:sp>
    </p:spTree>
    <p:extLst>
      <p:ext uri="{BB962C8B-B14F-4D97-AF65-F5344CB8AC3E}">
        <p14:creationId xmlns:p14="http://schemas.microsoft.com/office/powerpoint/2010/main" val="2765606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1000"/>
                                        <p:tgtEl>
                                          <p:spTgt spid="6">
                                            <p:txEl>
                                              <p:pRg st="5" end="5"/>
                                            </p:txEl>
                                          </p:spTgt>
                                        </p:tgtEl>
                                      </p:cBhvr>
                                    </p:animEffect>
                                    <p:anim calcmode="lin" valueType="num">
                                      <p:cBhvr>
                                        <p:cTn id="36"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Class Pool Concept</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909836" y="1203542"/>
            <a:ext cx="4533333" cy="3600000"/>
          </a:xfrm>
          <a:prstGeom prst="rect">
            <a:avLst/>
          </a:prstGeom>
        </p:spPr>
      </p:pic>
      <p:cxnSp>
        <p:nvCxnSpPr>
          <p:cNvPr id="15" name="Straight Connector 14"/>
          <p:cNvCxnSpPr/>
          <p:nvPr/>
        </p:nvCxnSpPr>
        <p:spPr>
          <a:xfrm>
            <a:off x="3358108" y="4803542"/>
            <a:ext cx="0" cy="35365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3355654" y="5156200"/>
            <a:ext cx="3017520" cy="992"/>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6388100" y="942648"/>
            <a:ext cx="4315572" cy="5078640"/>
          </a:xfrm>
          <a:prstGeom prst="rect">
            <a:avLst/>
          </a:prstGeom>
        </p:spPr>
      </p:pic>
      <p:sp>
        <p:nvSpPr>
          <p:cNvPr id="25" name="TextBox 186">
            <a:extLst>
              <a:ext uri="{FF2B5EF4-FFF2-40B4-BE49-F238E27FC236}">
                <a16:creationId xmlns="" xmlns:a16="http://schemas.microsoft.com/office/drawing/2014/main" id="{B4020C96-DCDC-4B12-8888-3A35D1609CCC}"/>
              </a:ext>
            </a:extLst>
          </p:cNvPr>
          <p:cNvSpPr txBox="1"/>
          <p:nvPr/>
        </p:nvSpPr>
        <p:spPr>
          <a:xfrm>
            <a:off x="2001077" y="4869160"/>
            <a:ext cx="1501047"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Global Class</a:t>
            </a:r>
          </a:p>
        </p:txBody>
      </p:sp>
      <p:sp>
        <p:nvSpPr>
          <p:cNvPr id="26" name="TextBox 186">
            <a:extLst>
              <a:ext uri="{FF2B5EF4-FFF2-40B4-BE49-F238E27FC236}">
                <a16:creationId xmlns="" xmlns:a16="http://schemas.microsoft.com/office/drawing/2014/main" id="{B4020C96-DCDC-4B12-8888-3A35D1609CCC}"/>
              </a:ext>
            </a:extLst>
          </p:cNvPr>
          <p:cNvSpPr txBox="1"/>
          <p:nvPr/>
        </p:nvSpPr>
        <p:spPr>
          <a:xfrm>
            <a:off x="7545693" y="6021288"/>
            <a:ext cx="2005103"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Local Types/Class</a:t>
            </a:r>
          </a:p>
        </p:txBody>
      </p:sp>
      <p:sp>
        <p:nvSpPr>
          <p:cNvPr id="27" name="TextBox 186">
            <a:extLst>
              <a:ext uri="{FF2B5EF4-FFF2-40B4-BE49-F238E27FC236}">
                <a16:creationId xmlns="" xmlns:a16="http://schemas.microsoft.com/office/drawing/2014/main" id="{B4020C96-DCDC-4B12-8888-3A35D1609CCC}"/>
              </a:ext>
            </a:extLst>
          </p:cNvPr>
          <p:cNvSpPr txBox="1"/>
          <p:nvPr/>
        </p:nvSpPr>
        <p:spPr>
          <a:xfrm>
            <a:off x="909836" y="5601434"/>
            <a:ext cx="2088232" cy="707886"/>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cs typeface="Arial" pitchFamily="34" charset="0"/>
              </a:rPr>
              <a:t>Exercise </a:t>
            </a:r>
          </a:p>
          <a:p>
            <a:r>
              <a:rPr lang="en-US" sz="2000" kern="0" dirty="0">
                <a:cs typeface="Arial" pitchFamily="34" charset="0"/>
                <a:hlinkClick r:id="rId5"/>
              </a:rPr>
              <a:t>Class Pool Code</a:t>
            </a:r>
            <a:endParaRPr lang="en-US" sz="2000" kern="0" dirty="0">
              <a:cs typeface="Arial" pitchFamily="34" charset="0"/>
            </a:endParaRPr>
          </a:p>
        </p:txBody>
      </p:sp>
      <p:cxnSp>
        <p:nvCxnSpPr>
          <p:cNvPr id="4" name="Straight Connector 3"/>
          <p:cNvCxnSpPr/>
          <p:nvPr/>
        </p:nvCxnSpPr>
        <p:spPr>
          <a:xfrm>
            <a:off x="909836" y="5526524"/>
            <a:ext cx="45333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45257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410735" y="232046"/>
            <a:ext cx="10969943" cy="711081"/>
          </a:xfrm>
        </p:spPr>
        <p:txBody>
          <a:bodyPr>
            <a:noAutofit/>
          </a:bodyPr>
          <a:lstStyle/>
          <a:p>
            <a:r>
              <a:rPr lang="en-US" dirty="0">
                <a:latin typeface="Cooper Black" panose="0208090404030B020404" pitchFamily="18" charset="0"/>
              </a:rPr>
              <a:t>Un-managed Implementation</a:t>
            </a:r>
            <a:endParaRPr lang="en-IN"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410735" y="1121550"/>
            <a:ext cx="11245611" cy="2000548"/>
          </a:xfrm>
          <a:prstGeom prst="rect">
            <a:avLst/>
          </a:prstGeom>
        </p:spPr>
        <p:txBody>
          <a:bodyPr wrap="square">
            <a:spAutoFit/>
          </a:bodyPr>
          <a:lstStyle/>
          <a:p>
            <a:r>
              <a:rPr lang="en-US" sz="1800" dirty="0"/>
              <a:t>The scenario described below focuses on an </a:t>
            </a:r>
            <a:r>
              <a:rPr lang="en-US" sz="1800" b="1" dirty="0"/>
              <a:t>unmanaged</a:t>
            </a:r>
            <a:r>
              <a:rPr lang="en-US" sz="1800" dirty="0"/>
              <a:t> implementation type of a business object provider in the context of the ABAP RESTful programming model.</a:t>
            </a:r>
          </a:p>
          <a:p>
            <a:endParaRPr lang="en-US" sz="1800" dirty="0"/>
          </a:p>
          <a:p>
            <a:r>
              <a:rPr lang="en-US" sz="1800" dirty="0"/>
              <a:t>For the </a:t>
            </a:r>
            <a:r>
              <a:rPr lang="en-US" sz="1800" b="1" dirty="0"/>
              <a:t>unmanaged</a:t>
            </a:r>
            <a:r>
              <a:rPr lang="en-US" sz="1800" dirty="0"/>
              <a:t> implementation type, the application developer must implement essential components of the REST contract itself. In this case, all required operations (create, update, delete, or any application-specific actions) must be specified in the corresponding behavior definition before they are manually implemented in ABAP.</a:t>
            </a:r>
          </a:p>
          <a:p>
            <a:pPr marR="0" lvl="0" algn="just" defTabSz="1218987" rtl="0" eaLnBrk="1" fontAlgn="auto" latinLnBrk="0" hangingPunct="1">
              <a:lnSpc>
                <a:spcPct val="100000"/>
              </a:lnSpc>
              <a:spcBef>
                <a:spcPts val="0"/>
              </a:spcBef>
              <a:spcAft>
                <a:spcPts val="0"/>
              </a:spcAft>
              <a:buClrTx/>
              <a:buSzTx/>
              <a:tabLst/>
              <a:defRPr/>
            </a:pPr>
            <a:endParaRPr kumimoji="0" lang="en-IN" sz="1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 xmlns:a16="http://schemas.microsoft.com/office/drawing/2014/main" id="{ED5E9ED7-6262-4897-BF0A-64A7DD358726}"/>
              </a:ext>
            </a:extLst>
          </p:cNvPr>
          <p:cNvPicPr>
            <a:picLocks noChangeAspect="1"/>
          </p:cNvPicPr>
          <p:nvPr/>
        </p:nvPicPr>
        <p:blipFill>
          <a:blip r:embed="rId3"/>
          <a:stretch>
            <a:fillRect/>
          </a:stretch>
        </p:blipFill>
        <p:spPr>
          <a:xfrm>
            <a:off x="7323176" y="3267890"/>
            <a:ext cx="3700133" cy="2682997"/>
          </a:xfrm>
          <a:prstGeom prst="rect">
            <a:avLst/>
          </a:prstGeom>
        </p:spPr>
      </p:pic>
      <p:sp>
        <p:nvSpPr>
          <p:cNvPr id="21" name="Rectangle 20">
            <a:extLst>
              <a:ext uri="{FF2B5EF4-FFF2-40B4-BE49-F238E27FC236}">
                <a16:creationId xmlns="" xmlns:a16="http://schemas.microsoft.com/office/drawing/2014/main" id="{8E05D35A-C46E-43F0-BC39-060C8DDA30F0}"/>
              </a:ext>
            </a:extLst>
          </p:cNvPr>
          <p:cNvSpPr/>
          <p:nvPr/>
        </p:nvSpPr>
        <p:spPr>
          <a:xfrm>
            <a:off x="410735" y="3134215"/>
            <a:ext cx="6092825" cy="1754326"/>
          </a:xfrm>
          <a:prstGeom prst="rect">
            <a:avLst/>
          </a:prstGeom>
        </p:spPr>
        <p:txBody>
          <a:bodyPr>
            <a:spAutoFit/>
          </a:bodyPr>
          <a:lstStyle/>
          <a:p>
            <a:pPr algn="just"/>
            <a:r>
              <a:rPr lang="en-US" sz="1800" dirty="0"/>
              <a:t>The figure below shows the relationships between the travel, agency and customer entities where the travel entity represents the root of the data model. Additional entities for currencies (I_Currency) and countries (I_Country) are generally available in your system and are included in our data model using associations.</a:t>
            </a:r>
          </a:p>
        </p:txBody>
      </p:sp>
    </p:spTree>
    <p:extLst>
      <p:ext uri="{BB962C8B-B14F-4D97-AF65-F5344CB8AC3E}">
        <p14:creationId xmlns:p14="http://schemas.microsoft.com/office/powerpoint/2010/main" val="1613009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additive="base">
                                        <p:cTn id="14"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91448" y="51846"/>
            <a:ext cx="10969943" cy="711081"/>
          </a:xfrm>
        </p:spPr>
        <p:txBody>
          <a:bodyPr>
            <a:noAutofit/>
          </a:bodyPr>
          <a:lstStyle/>
          <a:p>
            <a:r>
              <a:rPr lang="en-US" dirty="0">
                <a:latin typeface="Cooper Black" panose="0208090404030B020404" pitchFamily="18" charset="0"/>
              </a:rPr>
              <a:t>Behavior Definition </a:t>
            </a:r>
            <a:r>
              <a:rPr lang="en-IN" dirty="0">
                <a:latin typeface="Cooper Black" panose="0208090404030B020404" pitchFamily="18" charset="0"/>
              </a:rPr>
              <a:t>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91449" y="818302"/>
            <a:ext cx="7645211" cy="5355312"/>
          </a:xfrm>
          <a:prstGeom prst="rect">
            <a:avLst/>
          </a:prstGeom>
        </p:spPr>
        <p:txBody>
          <a:bodyPr wrap="square">
            <a:spAutoFit/>
          </a:bodyPr>
          <a:lstStyle/>
          <a:p>
            <a:pPr marL="342900" indent="-342900" algn="just">
              <a:buFont typeface="Arial" panose="020B0604020202020204" pitchFamily="34" charset="0"/>
              <a:buChar char="•"/>
            </a:pPr>
            <a:r>
              <a:rPr lang="en-US" sz="1800" dirty="0"/>
              <a:t>A business object behavior definition (behavior definition for short) is an ABAP Repository object that describes the behavior of a business object in the context of the ABAP RESTful programming model.</a:t>
            </a:r>
          </a:p>
          <a:p>
            <a:pPr marL="342900" indent="-342900" algn="just">
              <a:buFont typeface="Arial" panose="020B0604020202020204" pitchFamily="34" charset="0"/>
              <a:buChar char="•"/>
            </a:pPr>
            <a:r>
              <a:rPr lang="en-US" sz="1800" dirty="0"/>
              <a:t>A behavior definition is defined using the Behavior Definition Language (BDL) and comprises capabilities and modelling aspects of the business object node or nodes, for example the supported operations (such as create, update, and delete actions) or the definition of lock dependencies between the parent and child nodes.</a:t>
            </a:r>
          </a:p>
          <a:p>
            <a:pPr marL="342900" indent="-342900" algn="just">
              <a:buFont typeface="Arial" panose="020B0604020202020204" pitchFamily="34" charset="0"/>
              <a:buChar char="•"/>
            </a:pPr>
            <a:r>
              <a:rPr lang="en-US" sz="1800" dirty="0"/>
              <a:t>A behavior definition always refers to a CDS data model. This reference results from the name equality with the root entity. This means that a CDS data model must always exist before the behavior definition is created.</a:t>
            </a:r>
          </a:p>
          <a:p>
            <a:pPr marL="342900" indent="-342900" algn="just">
              <a:buFont typeface="Arial" panose="020B0604020202020204" pitchFamily="34" charset="0"/>
              <a:buChar char="•"/>
            </a:pPr>
            <a:r>
              <a:rPr lang="en-US" sz="1800" dirty="0"/>
              <a:t>A behavior definition relies directly on the CDS root entity.</a:t>
            </a:r>
          </a:p>
          <a:p>
            <a:pPr marL="342900" indent="-342900" algn="just">
              <a:buFont typeface="Arial" panose="020B0604020202020204" pitchFamily="34" charset="0"/>
              <a:buChar char="•"/>
            </a:pPr>
            <a:r>
              <a:rPr lang="en-US" sz="1800" dirty="0"/>
              <a:t>One behavior definition refers exactly to one root entity and one CDS root entity has a maximum of one behavior definition (a 0..1 relationship), which also handles all associated (child) entities.</a:t>
            </a:r>
          </a:p>
          <a:p>
            <a:pPr marL="342900" indent="-342900" algn="just">
              <a:buFont typeface="Arial" panose="020B0604020202020204" pitchFamily="34" charset="0"/>
              <a:buChar char="•"/>
            </a:pPr>
            <a:r>
              <a:rPr lang="en-US" sz="1800" dirty="0"/>
              <a:t>The implementation of a behavior definition can be done in a single ABAP class (behavior pool) or can be split between an arbitrary set of ABAP classes (behavior pools). You can assign any number of behavior pools to a behavior definition (a 1: n relationship).</a:t>
            </a:r>
            <a:endParaRPr lang="en-IN" sz="1800" b="1" dirty="0"/>
          </a:p>
        </p:txBody>
      </p:sp>
      <p:pic>
        <p:nvPicPr>
          <p:cNvPr id="2" name="Picture 1">
            <a:extLst>
              <a:ext uri="{FF2B5EF4-FFF2-40B4-BE49-F238E27FC236}">
                <a16:creationId xmlns="" xmlns:a16="http://schemas.microsoft.com/office/drawing/2014/main" id="{B4F0DFAA-E576-455B-A796-6995808877F7}"/>
              </a:ext>
            </a:extLst>
          </p:cNvPr>
          <p:cNvPicPr>
            <a:picLocks noChangeAspect="1"/>
          </p:cNvPicPr>
          <p:nvPr/>
        </p:nvPicPr>
        <p:blipFill>
          <a:blip r:embed="rId3"/>
          <a:stretch>
            <a:fillRect/>
          </a:stretch>
        </p:blipFill>
        <p:spPr>
          <a:xfrm>
            <a:off x="7736660" y="952285"/>
            <a:ext cx="4262407" cy="4953429"/>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1345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arn(inVertic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barn(inVertical)">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barn(inVertical)">
                                      <p:cBhvr>
                                        <p:cTn id="3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597077" y="125631"/>
            <a:ext cx="10969943" cy="711081"/>
          </a:xfrm>
        </p:spPr>
        <p:txBody>
          <a:bodyPr>
            <a:noAutofit/>
          </a:bodyPr>
          <a:lstStyle/>
          <a:p>
            <a:r>
              <a:rPr lang="en-US" dirty="0">
                <a:latin typeface="Cooper Black" panose="0208090404030B020404" pitchFamily="18" charset="0"/>
              </a:rPr>
              <a:t>Behavior Pool </a:t>
            </a:r>
            <a:r>
              <a:rPr lang="en-IN" dirty="0">
                <a:latin typeface="Cooper Black" panose="0208090404030B020404" pitchFamily="18" charset="0"/>
              </a:rPr>
              <a:t>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597077" y="820342"/>
            <a:ext cx="11289230" cy="3139321"/>
          </a:xfrm>
          <a:prstGeom prst="rect">
            <a:avLst/>
          </a:prstGeom>
        </p:spPr>
        <p:txBody>
          <a:bodyPr wrap="square">
            <a:spAutoFit/>
          </a:bodyPr>
          <a:lstStyle/>
          <a:p>
            <a:pPr marL="342900" lvl="0" indent="-342900" algn="just">
              <a:buFont typeface="Arial" panose="020B0604020202020204" pitchFamily="34" charset="0"/>
              <a:buChar char="•"/>
            </a:pPr>
            <a:r>
              <a:rPr lang="en-US" sz="1800" dirty="0">
                <a:solidFill>
                  <a:prstClr val="black"/>
                </a:solidFill>
              </a:rPr>
              <a:t>The transactional behavior of a business object in the context of the current programming model is implemented in a global ABAP class or classes. These special classes are dedicated only to implementing the business object’s behavior and are called behavior pools.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implementation of a behavior definition can be done in one class or split across an arbitrary set of ABAP classes.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You can assign any number of behavior classes to a behavior definition (a 1: n relationship). Within a single global class, you can define multiple local classes that handle the business object’s behavior.</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global class is just a container and is basically empty while the actual behavior logic is implemented in local classes.</a:t>
            </a: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 xmlns:a16="http://schemas.microsoft.com/office/drawing/2014/main" id="{63E83260-4D5D-45C4-B3CD-B33C6EB67CA8}"/>
              </a:ext>
            </a:extLst>
          </p:cNvPr>
          <p:cNvSpPr/>
          <p:nvPr/>
        </p:nvSpPr>
        <p:spPr>
          <a:xfrm>
            <a:off x="1269876" y="4821831"/>
            <a:ext cx="2160240" cy="7920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Behavior Definition</a:t>
            </a:r>
          </a:p>
        </p:txBody>
      </p:sp>
      <p:sp>
        <p:nvSpPr>
          <p:cNvPr id="9" name="Rectangle 8">
            <a:extLst>
              <a:ext uri="{FF2B5EF4-FFF2-40B4-BE49-F238E27FC236}">
                <a16:creationId xmlns="" xmlns:a16="http://schemas.microsoft.com/office/drawing/2014/main" id="{EA4AD41E-3D34-41B3-A460-FBC740A05DE6}"/>
              </a:ext>
            </a:extLst>
          </p:cNvPr>
          <p:cNvSpPr/>
          <p:nvPr/>
        </p:nvSpPr>
        <p:spPr>
          <a:xfrm>
            <a:off x="4870276" y="4821831"/>
            <a:ext cx="2160240" cy="7920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Pool</a:t>
            </a:r>
          </a:p>
        </p:txBody>
      </p:sp>
      <p:sp>
        <p:nvSpPr>
          <p:cNvPr id="12" name="Rectangle 11">
            <a:extLst>
              <a:ext uri="{FF2B5EF4-FFF2-40B4-BE49-F238E27FC236}">
                <a16:creationId xmlns="" xmlns:a16="http://schemas.microsoft.com/office/drawing/2014/main" id="{34C9FE71-528F-49E4-B8DC-3EAA7ADE22D0}"/>
              </a:ext>
            </a:extLst>
          </p:cNvPr>
          <p:cNvSpPr/>
          <p:nvPr/>
        </p:nvSpPr>
        <p:spPr>
          <a:xfrm>
            <a:off x="8542684" y="4163471"/>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1 for Entities</a:t>
            </a:r>
          </a:p>
        </p:txBody>
      </p:sp>
      <p:sp>
        <p:nvSpPr>
          <p:cNvPr id="13" name="Rectangle 12">
            <a:extLst>
              <a:ext uri="{FF2B5EF4-FFF2-40B4-BE49-F238E27FC236}">
                <a16:creationId xmlns="" xmlns:a16="http://schemas.microsoft.com/office/drawing/2014/main" id="{993E2034-FCCB-4BCD-8376-4CADA812368E}"/>
              </a:ext>
            </a:extLst>
          </p:cNvPr>
          <p:cNvSpPr/>
          <p:nvPr/>
        </p:nvSpPr>
        <p:spPr>
          <a:xfrm>
            <a:off x="8542684" y="4882514"/>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2 for Entities</a:t>
            </a:r>
          </a:p>
        </p:txBody>
      </p:sp>
      <p:sp>
        <p:nvSpPr>
          <p:cNvPr id="14" name="Rectangle 13">
            <a:extLst>
              <a:ext uri="{FF2B5EF4-FFF2-40B4-BE49-F238E27FC236}">
                <a16:creationId xmlns="" xmlns:a16="http://schemas.microsoft.com/office/drawing/2014/main" id="{079454D0-E0A6-43C0-9028-2AC1BAAE6CDE}"/>
              </a:ext>
            </a:extLst>
          </p:cNvPr>
          <p:cNvSpPr/>
          <p:nvPr/>
        </p:nvSpPr>
        <p:spPr>
          <a:xfrm>
            <a:off x="8542684" y="5613919"/>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3 for Entities</a:t>
            </a:r>
          </a:p>
        </p:txBody>
      </p:sp>
      <p:cxnSp>
        <p:nvCxnSpPr>
          <p:cNvPr id="8" name="Connector: Elbow 7">
            <a:extLst>
              <a:ext uri="{FF2B5EF4-FFF2-40B4-BE49-F238E27FC236}">
                <a16:creationId xmlns="" xmlns:a16="http://schemas.microsoft.com/office/drawing/2014/main" id="{8C23506D-99B2-4B37-88BB-F85F951223CF}"/>
              </a:ext>
            </a:extLst>
          </p:cNvPr>
          <p:cNvCxnSpPr>
            <a:stCxn id="9" idx="3"/>
            <a:endCxn id="12" idx="1"/>
          </p:cNvCxnSpPr>
          <p:nvPr/>
        </p:nvCxnSpPr>
        <p:spPr>
          <a:xfrm flipV="1">
            <a:off x="7030516" y="4498832"/>
            <a:ext cx="1512168" cy="71904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 xmlns:a16="http://schemas.microsoft.com/office/drawing/2014/main" id="{2B5C3A7C-7397-4C19-A4E5-1CE34C6B2FD3}"/>
              </a:ext>
            </a:extLst>
          </p:cNvPr>
          <p:cNvCxnSpPr>
            <a:stCxn id="9" idx="3"/>
            <a:endCxn id="14" idx="1"/>
          </p:cNvCxnSpPr>
          <p:nvPr/>
        </p:nvCxnSpPr>
        <p:spPr>
          <a:xfrm>
            <a:off x="7030516" y="5217875"/>
            <a:ext cx="1512168" cy="73140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240A4E18-9C0A-4EF0-8A4E-DDECCA85C2BE}"/>
              </a:ext>
            </a:extLst>
          </p:cNvPr>
          <p:cNvCxnSpPr>
            <a:stCxn id="9" idx="3"/>
            <a:endCxn id="13" idx="1"/>
          </p:cNvCxnSpPr>
          <p:nvPr/>
        </p:nvCxnSpPr>
        <p:spPr>
          <a:xfrm>
            <a:off x="7030516" y="5217875"/>
            <a:ext cx="1512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DD74D7BC-0E9B-499E-94BB-A21E1C164E7B}"/>
              </a:ext>
            </a:extLst>
          </p:cNvPr>
          <p:cNvCxnSpPr>
            <a:stCxn id="4" idx="3"/>
            <a:endCxn id="9" idx="1"/>
          </p:cNvCxnSpPr>
          <p:nvPr/>
        </p:nvCxnSpPr>
        <p:spPr>
          <a:xfrm>
            <a:off x="3430116" y="5217875"/>
            <a:ext cx="1440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304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down)">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down)">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wipe(down)">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Business Object’s Runtime Implementation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87945"/>
            <a:ext cx="10614858" cy="1477328"/>
          </a:xfrm>
          <a:prstGeom prst="rect">
            <a:avLst/>
          </a:prstGeom>
        </p:spPr>
        <p:txBody>
          <a:bodyPr wrap="square">
            <a:spAutoFit/>
          </a:bodyPr>
          <a:lstStyle/>
          <a:p>
            <a:pPr algn="just"/>
            <a:r>
              <a:rPr lang="en-US" sz="1800" dirty="0"/>
              <a:t>The business object runtime mainly consists of two parts: The first part is the </a:t>
            </a:r>
            <a:r>
              <a:rPr lang="en-US" sz="1800" b="1" dirty="0"/>
              <a:t>interaction phase</a:t>
            </a:r>
            <a:r>
              <a:rPr lang="en-US" sz="1800" dirty="0"/>
              <a:t> where a consumer calls the business object operations to change data and read instances with or without the transactional changes. The business object runtime keeps the changes in its internal </a:t>
            </a:r>
            <a:r>
              <a:rPr lang="en-US" sz="1800" b="1" dirty="0"/>
              <a:t>transactional buffer</a:t>
            </a:r>
            <a:r>
              <a:rPr lang="en-US" sz="1800" dirty="0"/>
              <a:t> which represents the state of the instance data. This transactional buffer is always required for a business object. After all changes were performed, the data can be persisted. This is realized with the </a:t>
            </a:r>
            <a:r>
              <a:rPr lang="en-US" sz="1800" b="1" dirty="0"/>
              <a:t>save sequence</a:t>
            </a:r>
            <a:r>
              <a:rPr lang="en-US" sz="1800" dirty="0"/>
              <a:t>.</a:t>
            </a:r>
            <a:endParaRPr lang="en-US" sz="1800" b="0" i="0" dirty="0">
              <a:effectLst/>
            </a:endParaRPr>
          </a:p>
        </p:txBody>
      </p:sp>
      <p:pic>
        <p:nvPicPr>
          <p:cNvPr id="1028" name="Picture 4" descr="https://blogs.sap.com/wp-content/uploads/2019/05/Picture8-3.png"/>
          <p:cNvPicPr>
            <a:picLocks noChangeAspect="1" noChangeArrowheads="1"/>
          </p:cNvPicPr>
          <p:nvPr/>
        </p:nvPicPr>
        <p:blipFill rotWithShape="1">
          <a:blip r:embed="rId3">
            <a:extLst>
              <a:ext uri="{28A0092B-C50C-407E-A947-70E740481C1C}">
                <a14:useLocalDpi xmlns:a14="http://schemas.microsoft.com/office/drawing/2010/main" val="0"/>
              </a:ext>
            </a:extLst>
          </a:blip>
          <a:srcRect r="8889"/>
          <a:stretch/>
        </p:blipFill>
        <p:spPr bwMode="auto">
          <a:xfrm>
            <a:off x="981844" y="2718528"/>
            <a:ext cx="2952328" cy="3932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logs.sap.com/wp-content/uploads/2019/05/Picture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780" y="2935159"/>
            <a:ext cx="7077075" cy="35433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37077647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429565" y="188640"/>
            <a:ext cx="10969943" cy="711081"/>
          </a:xfrm>
        </p:spPr>
        <p:txBody>
          <a:bodyPr>
            <a:noAutofit/>
          </a:bodyPr>
          <a:lstStyle/>
          <a:p>
            <a:r>
              <a:rPr lang="en-US" dirty="0">
                <a:latin typeface="Cooper Black" panose="0208090404030B020404" pitchFamily="18" charset="0"/>
              </a:rPr>
              <a:t>What is %CID</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2" name="Rectangle 1"/>
          <p:cNvSpPr/>
          <p:nvPr/>
        </p:nvSpPr>
        <p:spPr>
          <a:xfrm>
            <a:off x="450310" y="1031544"/>
            <a:ext cx="10614858" cy="2308324"/>
          </a:xfrm>
          <a:prstGeom prst="rect">
            <a:avLst/>
          </a:prstGeom>
        </p:spPr>
        <p:txBody>
          <a:bodyPr wrap="square">
            <a:spAutoFit/>
          </a:bodyPr>
          <a:lstStyle/>
          <a:p>
            <a:pPr lvl="0" algn="just"/>
            <a:r>
              <a:rPr lang="en-US" sz="1800" dirty="0">
                <a:solidFill>
                  <a:prstClr val="black"/>
                </a:solidFill>
              </a:rPr>
              <a:t>%CID stands for the content ID and is used in an OData request to bind the result of an operation to a name so that it can be referenced in another operation later in the transactional processing.</a:t>
            </a:r>
          </a:p>
          <a:p>
            <a:pPr lvl="0" algn="just"/>
            <a:endParaRPr lang="en-US" sz="1800" dirty="0">
              <a:solidFill>
                <a:prstClr val="black"/>
              </a:solidFill>
            </a:endParaRPr>
          </a:p>
          <a:p>
            <a:pPr lvl="0" algn="just"/>
            <a:r>
              <a:rPr lang="en-US" sz="1800" dirty="0">
                <a:solidFill>
                  <a:prstClr val="black"/>
                </a:solidFill>
              </a:rPr>
              <a:t>In some use cases, it may happen that a consumer works with data that is not yet persisted and might not have a primary key yet. The primary key can be created in the &lt;method&gt; FOR MODIFY call or later in the save sequence (late numbering). In such cases, a temporary primary key, the content ID (%CID) for an instance, is used as long as no primary key was created by BO runtime. The content ID is consequently also used then as a foreign key.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0656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circle(in)">
                                      <p:cBhvr>
                                        <p:cTn id="12" dur="2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10097</TotalTime>
  <Words>991</Words>
  <Application>Microsoft Office PowerPoint</Application>
  <PresentationFormat>Custom</PresentationFormat>
  <Paragraphs>103</Paragraphs>
  <Slides>17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72 Black</vt:lpstr>
      <vt:lpstr>Arial</vt:lpstr>
      <vt:lpstr>Arial Black</vt:lpstr>
      <vt:lpstr>Arial Bold</vt:lpstr>
      <vt:lpstr>Calibri</vt:lpstr>
      <vt:lpstr>Cooper Black</vt:lpstr>
      <vt:lpstr>Open Sans</vt:lpstr>
      <vt:lpstr>Patua One</vt:lpstr>
      <vt:lpstr>Segoe UI</vt:lpstr>
      <vt:lpstr>Segoe UI Bold</vt:lpstr>
      <vt:lpstr>Office Theme</vt:lpstr>
      <vt:lpstr>PowerPoint Presentation</vt:lpstr>
      <vt:lpstr>PowerPoint Presentation</vt:lpstr>
      <vt:lpstr>Local Types/Classes in ABAP with Global Classes</vt:lpstr>
      <vt:lpstr>Implementing Class Pool Concept</vt:lpstr>
      <vt:lpstr>Un-managed Implementation</vt:lpstr>
      <vt:lpstr>Behavior Definition  </vt:lpstr>
      <vt:lpstr>Behavior Pool  </vt:lpstr>
      <vt:lpstr>Business Object’s Runtime Implementation</vt:lpstr>
      <vt:lpstr>What is %CID</vt:lpstr>
      <vt:lpstr>Create of Behavior Definition</vt:lpstr>
      <vt:lpstr>Implementing Behavior Definition  </vt:lpstr>
      <vt:lpstr>Behavior Pool Logic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300</cp:revision>
  <dcterms:created xsi:type="dcterms:W3CDTF">2013-09-12T13:05:01Z</dcterms:created>
  <dcterms:modified xsi:type="dcterms:W3CDTF">2021-11-29T14:48:19Z</dcterms:modified>
</cp:coreProperties>
</file>